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261" r:id="rId4"/>
    <p:sldId id="271" r:id="rId5"/>
    <p:sldId id="258" r:id="rId6"/>
    <p:sldId id="267" r:id="rId7"/>
    <p:sldId id="266" r:id="rId8"/>
    <p:sldId id="280" r:id="rId9"/>
    <p:sldId id="281" r:id="rId10"/>
    <p:sldId id="282" r:id="rId11"/>
    <p:sldId id="279" r:id="rId12"/>
    <p:sldId id="278" r:id="rId13"/>
    <p:sldId id="275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2"/>
    <p:restoredTop sz="93465"/>
  </p:normalViewPr>
  <p:slideViewPr>
    <p:cSldViewPr snapToGrid="0" snapToObjects="1">
      <p:cViewPr varScale="1">
        <p:scale>
          <a:sx n="80" d="100"/>
          <a:sy n="80" d="100"/>
        </p:scale>
        <p:origin x="1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3F8AA-60AC-E449-AA84-A2DC785C03AF}" type="datetimeFigureOut">
              <a:rPr lang="fr-FR" smtClean="0"/>
              <a:t>25/08/2020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9CA48-8553-BD4D-A420-68C4DE451B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366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11824" y="1788454"/>
            <a:ext cx="8664533" cy="1481688"/>
          </a:xfrm>
        </p:spPr>
        <p:txBody>
          <a:bodyPr/>
          <a:lstStyle/>
          <a:p>
            <a:r>
              <a:rPr lang="fr-FR"/>
              <a:t>Rentrée 2019-2020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79906" y="3646313"/>
            <a:ext cx="6831673" cy="1086237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Réunion d’information Parents</a:t>
            </a:r>
          </a:p>
        </p:txBody>
      </p:sp>
    </p:spTree>
    <p:extLst>
      <p:ext uri="{BB962C8B-B14F-4D97-AF65-F5344CB8AC3E}">
        <p14:creationId xmlns:p14="http://schemas.microsoft.com/office/powerpoint/2010/main" val="1106642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73" y="252105"/>
            <a:ext cx="1627883" cy="129901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45617" y="578447"/>
            <a:ext cx="7361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/>
              <a:t>ACCOMPAGNEMENT PERSONNALISE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673817" y="2386740"/>
            <a:ext cx="97329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400">
              <a:buFont typeface="Wingdings" charset="2"/>
              <a:buChar char="Ø"/>
            </a:pPr>
            <a:r>
              <a:rPr lang="fr-FR" sz="3200" dirty="0"/>
              <a:t>        1 à 2h Par semaine</a:t>
            </a:r>
          </a:p>
          <a:p>
            <a:pPr marL="342900" indent="-342900" defTabSz="914400">
              <a:buFont typeface="Wingdings" charset="2"/>
              <a:buChar char="Ø"/>
            </a:pPr>
            <a:endParaRPr lang="fr-FR" sz="3200" dirty="0"/>
          </a:p>
          <a:p>
            <a:pPr marL="342900" indent="-342900" defTabSz="914400">
              <a:buFont typeface="Wingdings" charset="2"/>
              <a:buChar char="Ø"/>
            </a:pPr>
            <a:r>
              <a:rPr lang="fr-FR" sz="3200" dirty="0"/>
              <a:t>        Mathématiques, Français, Orientation</a:t>
            </a:r>
          </a:p>
          <a:p>
            <a:pPr marL="342900" indent="-342900" defTabSz="914400">
              <a:buFont typeface="Wingdings" charset="2"/>
              <a:buChar char="Ø"/>
            </a:pPr>
            <a:endParaRPr lang="fr-FR" sz="3200" dirty="0"/>
          </a:p>
          <a:p>
            <a:pPr marL="342900" indent="-342900" defTabSz="914400">
              <a:buFont typeface="Wingdings" charset="2"/>
              <a:buChar char="Ø"/>
            </a:pPr>
            <a:r>
              <a:rPr lang="fr-FR" sz="3200" dirty="0"/>
              <a:t>        Soutien, Approfondissement, adaptés aux besoins de chacun</a:t>
            </a:r>
          </a:p>
        </p:txBody>
      </p:sp>
    </p:spTree>
    <p:extLst>
      <p:ext uri="{BB962C8B-B14F-4D97-AF65-F5344CB8AC3E}">
        <p14:creationId xmlns:p14="http://schemas.microsoft.com/office/powerpoint/2010/main" val="112269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74800" y="685800"/>
            <a:ext cx="9601200" cy="872067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Les Tests de Seconde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88533" y="2333685"/>
            <a:ext cx="108034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fr-FR" sz="3200" dirty="0"/>
              <a:t>   Du 16 Septembre au 4 Octobre 2019</a:t>
            </a:r>
          </a:p>
          <a:p>
            <a:pPr marL="285750" indent="-285750">
              <a:buFont typeface="Wingdings" charset="2"/>
              <a:buChar char="Ø"/>
            </a:pPr>
            <a:endParaRPr lang="fr-FR" sz="3200" dirty="0"/>
          </a:p>
          <a:p>
            <a:pPr marL="285750" indent="-285750">
              <a:buFont typeface="Wingdings" charset="2"/>
              <a:buChar char="Ø"/>
            </a:pPr>
            <a:r>
              <a:rPr lang="fr-FR" sz="3200" dirty="0"/>
              <a:t>   50 min en Français / 50 min en Mathématiques</a:t>
            </a:r>
          </a:p>
          <a:p>
            <a:pPr marL="285750" indent="-285750">
              <a:buFont typeface="Wingdings" charset="2"/>
              <a:buChar char="Ø"/>
            </a:pPr>
            <a:endParaRPr lang="fr-FR" sz="3200" dirty="0"/>
          </a:p>
          <a:p>
            <a:pPr marL="285750" indent="-285750">
              <a:buFont typeface="Wingdings" charset="2"/>
              <a:buChar char="Ø"/>
            </a:pPr>
            <a:r>
              <a:rPr lang="fr-FR" sz="3200" dirty="0"/>
              <a:t>   Tests sur plateforme numérique</a:t>
            </a:r>
          </a:p>
          <a:p>
            <a:pPr marL="285750" indent="-285750">
              <a:buFont typeface="Wingdings" charset="2"/>
              <a:buChar char="Ø"/>
            </a:pPr>
            <a:endParaRPr lang="fr-FR" sz="3200" dirty="0"/>
          </a:p>
          <a:p>
            <a:pPr marL="285750" indent="-285750">
              <a:buFont typeface="Wingdings" charset="2"/>
              <a:buChar char="Ø"/>
            </a:pPr>
            <a:r>
              <a:rPr lang="fr-FR" sz="3200" dirty="0"/>
              <a:t>   Adaptation de l’enseignement en fonction des résultats</a:t>
            </a:r>
          </a:p>
          <a:p>
            <a:pPr marL="285750" indent="-285750">
              <a:buFont typeface="Wingdings" charset="2"/>
              <a:buChar char="Ø"/>
            </a:pPr>
            <a:endParaRPr lang="fr-FR" sz="3200" dirty="0"/>
          </a:p>
          <a:p>
            <a:pPr marL="285750" indent="-285750">
              <a:buFont typeface="Wingdings" charset="2"/>
              <a:buChar char="Ø"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96882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298343"/>
            <a:ext cx="10515600" cy="895026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Calendrier Lycée Le Castel</a:t>
            </a:r>
          </a:p>
        </p:txBody>
      </p:sp>
      <p:sp>
        <p:nvSpPr>
          <p:cNvPr id="3" name="Flèche vers la droite 2"/>
          <p:cNvSpPr/>
          <p:nvPr/>
        </p:nvSpPr>
        <p:spPr>
          <a:xfrm>
            <a:off x="1187669" y="1881353"/>
            <a:ext cx="10573407" cy="126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597573" y="1813034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/>
              <a:t>SEP</a:t>
            </a:r>
          </a:p>
        </p:txBody>
      </p:sp>
      <p:sp>
        <p:nvSpPr>
          <p:cNvPr id="7" name="Rectangle 6"/>
          <p:cNvSpPr/>
          <p:nvPr/>
        </p:nvSpPr>
        <p:spPr>
          <a:xfrm>
            <a:off x="2649227" y="1807780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OCT</a:t>
            </a:r>
          </a:p>
        </p:txBody>
      </p:sp>
      <p:sp>
        <p:nvSpPr>
          <p:cNvPr id="8" name="Rectangle 7"/>
          <p:cNvSpPr/>
          <p:nvPr/>
        </p:nvSpPr>
        <p:spPr>
          <a:xfrm>
            <a:off x="3708968" y="1807779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NOV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9946" y="1807778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DEC</a:t>
            </a:r>
          </a:p>
        </p:txBody>
      </p:sp>
      <p:sp>
        <p:nvSpPr>
          <p:cNvPr id="10" name="Rectangle 9"/>
          <p:cNvSpPr/>
          <p:nvPr/>
        </p:nvSpPr>
        <p:spPr>
          <a:xfrm>
            <a:off x="8951760" y="1818287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AVR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996689" y="1818286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MAI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052934" y="1818282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JUI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11600" y="1807777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JAN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61902" y="1807776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FEV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06831" y="1818288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MAR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71600" y="2570046"/>
            <a:ext cx="2595966" cy="379423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b="1" u="sng" dirty="0">
                <a:solidFill>
                  <a:schemeClr val="bg1"/>
                </a:solidFill>
              </a:rPr>
              <a:t>1</a:t>
            </a:r>
            <a:r>
              <a:rPr lang="fr-FR" sz="2400" b="1" u="sng" baseline="30000" dirty="0">
                <a:solidFill>
                  <a:schemeClr val="bg1"/>
                </a:solidFill>
              </a:rPr>
              <a:t>er</a:t>
            </a:r>
            <a:r>
              <a:rPr lang="fr-FR" sz="2400" b="1" u="sng" dirty="0">
                <a:solidFill>
                  <a:schemeClr val="bg1"/>
                </a:solidFill>
              </a:rPr>
              <a:t> Trimestre</a:t>
            </a:r>
          </a:p>
          <a:p>
            <a:pPr algn="ctr"/>
            <a:endParaRPr lang="fr-FR" sz="2400" b="1" u="sng" dirty="0">
              <a:solidFill>
                <a:schemeClr val="bg1"/>
              </a:solidFill>
            </a:endParaRPr>
          </a:p>
          <a:p>
            <a:pPr algn="ctr"/>
            <a:endParaRPr lang="fr-FR" sz="2400" b="1" u="sng" dirty="0">
              <a:solidFill>
                <a:schemeClr val="bg1"/>
              </a:solidFill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Du 2 septembre au 2 novembre</a:t>
            </a:r>
          </a:p>
          <a:p>
            <a:pPr algn="ctr"/>
            <a:endParaRPr lang="fr-FR" sz="2400" dirty="0">
              <a:solidFill>
                <a:schemeClr val="bg1"/>
              </a:solidFill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(10 semaines)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93690" y="2570046"/>
            <a:ext cx="2851688" cy="379423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b="1" u="sng" dirty="0">
                <a:solidFill>
                  <a:schemeClr val="bg1"/>
                </a:solidFill>
              </a:rPr>
              <a:t>2</a:t>
            </a:r>
            <a:r>
              <a:rPr lang="fr-FR" sz="2400" b="1" u="sng" baseline="30000" dirty="0">
                <a:solidFill>
                  <a:schemeClr val="bg1"/>
                </a:solidFill>
              </a:rPr>
              <a:t>ème</a:t>
            </a:r>
            <a:r>
              <a:rPr lang="fr-FR" sz="2400" b="1" u="sng" dirty="0">
                <a:solidFill>
                  <a:schemeClr val="bg1"/>
                </a:solidFill>
              </a:rPr>
              <a:t> Trimestre</a:t>
            </a:r>
          </a:p>
          <a:p>
            <a:pPr algn="ctr"/>
            <a:endParaRPr lang="fr-FR" sz="2400" b="1" u="sng" dirty="0">
              <a:solidFill>
                <a:schemeClr val="bg1"/>
              </a:solidFill>
            </a:endParaRPr>
          </a:p>
          <a:p>
            <a:pPr algn="ctr"/>
            <a:endParaRPr lang="fr-FR" sz="2400" b="1" u="sng" dirty="0">
              <a:solidFill>
                <a:schemeClr val="bg1"/>
              </a:solidFill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Du 25 Novembre au 21 Février</a:t>
            </a:r>
          </a:p>
          <a:p>
            <a:pPr algn="ctr"/>
            <a:endParaRPr lang="fr-FR" sz="2400" dirty="0">
              <a:solidFill>
                <a:schemeClr val="bg1"/>
              </a:solidFill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(11 semaines)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06831" y="2570046"/>
            <a:ext cx="2851688" cy="379423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b="1" u="sng" dirty="0">
                <a:solidFill>
                  <a:schemeClr val="bg1"/>
                </a:solidFill>
              </a:rPr>
              <a:t>3</a:t>
            </a:r>
            <a:r>
              <a:rPr lang="fr-FR" sz="2400" b="1" u="sng" baseline="30000" dirty="0">
                <a:solidFill>
                  <a:schemeClr val="bg1"/>
                </a:solidFill>
              </a:rPr>
              <a:t>ème</a:t>
            </a:r>
            <a:r>
              <a:rPr lang="fr-FR" sz="2400" b="1" u="sng" dirty="0">
                <a:solidFill>
                  <a:schemeClr val="bg1"/>
                </a:solidFill>
              </a:rPr>
              <a:t> Trimestre</a:t>
            </a:r>
          </a:p>
          <a:p>
            <a:pPr algn="ctr"/>
            <a:endParaRPr lang="fr-FR" sz="2400" b="1" u="sng" dirty="0">
              <a:solidFill>
                <a:schemeClr val="bg1"/>
              </a:solidFill>
            </a:endParaRPr>
          </a:p>
          <a:p>
            <a:pPr algn="ctr"/>
            <a:endParaRPr lang="fr-FR" sz="2400" b="1" u="sng" dirty="0">
              <a:solidFill>
                <a:schemeClr val="bg1"/>
              </a:solidFill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Du 09 Mars au 05 Juin</a:t>
            </a:r>
          </a:p>
          <a:p>
            <a:pPr algn="ctr"/>
            <a:endParaRPr lang="fr-FR" sz="2400" dirty="0">
              <a:solidFill>
                <a:schemeClr val="bg1"/>
              </a:solidFill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(11 semaines)</a:t>
            </a:r>
          </a:p>
        </p:txBody>
      </p:sp>
      <p:sp>
        <p:nvSpPr>
          <p:cNvPr id="4" name="Ellipse 3"/>
          <p:cNvSpPr/>
          <p:nvPr/>
        </p:nvSpPr>
        <p:spPr>
          <a:xfrm>
            <a:off x="3993550" y="2371240"/>
            <a:ext cx="2059788" cy="320814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Rencontre Parents Professeurs</a:t>
            </a:r>
          </a:p>
          <a:p>
            <a:pPr algn="ctr"/>
            <a:endParaRPr lang="fr-FR" b="1" dirty="0"/>
          </a:p>
          <a:p>
            <a:pPr algn="ctr"/>
            <a:r>
              <a:rPr lang="fr-FR" sz="2000" b="1" dirty="0"/>
              <a:t>02 Décembre</a:t>
            </a:r>
          </a:p>
        </p:txBody>
      </p:sp>
      <p:sp>
        <p:nvSpPr>
          <p:cNvPr id="19" name="Ellipse 18"/>
          <p:cNvSpPr/>
          <p:nvPr/>
        </p:nvSpPr>
        <p:spPr>
          <a:xfrm>
            <a:off x="7529175" y="2371240"/>
            <a:ext cx="2138897" cy="320814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Rencontre Parents</a:t>
            </a:r>
          </a:p>
          <a:p>
            <a:pPr algn="ctr"/>
            <a:r>
              <a:rPr lang="fr-FR" b="1" dirty="0"/>
              <a:t>ORIENTATION</a:t>
            </a:r>
          </a:p>
          <a:p>
            <a:pPr algn="ctr"/>
            <a:endParaRPr lang="fr-FR" b="1" dirty="0"/>
          </a:p>
          <a:p>
            <a:pPr algn="ctr"/>
            <a:r>
              <a:rPr lang="fr-FR" sz="2000" b="1" dirty="0"/>
              <a:t>?</a:t>
            </a:r>
          </a:p>
        </p:txBody>
      </p:sp>
      <p:sp>
        <p:nvSpPr>
          <p:cNvPr id="20" name="Ellipse 19"/>
          <p:cNvSpPr/>
          <p:nvPr/>
        </p:nvSpPr>
        <p:spPr>
          <a:xfrm>
            <a:off x="831177" y="2371240"/>
            <a:ext cx="2059788" cy="320814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/>
              <a:t>TESTS DE SECONDES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45811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4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298343"/>
            <a:ext cx="10515600" cy="895026"/>
          </a:xfrm>
        </p:spPr>
        <p:txBody>
          <a:bodyPr/>
          <a:lstStyle/>
          <a:p>
            <a:pPr algn="ctr"/>
            <a:r>
              <a:rPr lang="fr-FR">
                <a:solidFill>
                  <a:schemeClr val="accent6">
                    <a:lumMod val="50000"/>
                  </a:schemeClr>
                </a:solidFill>
              </a:rPr>
              <a:t>Calendrier Orientation Classe de Seconde</a:t>
            </a:r>
          </a:p>
        </p:txBody>
      </p:sp>
      <p:sp>
        <p:nvSpPr>
          <p:cNvPr id="3" name="Flèche vers la droite 2"/>
          <p:cNvSpPr/>
          <p:nvPr/>
        </p:nvSpPr>
        <p:spPr>
          <a:xfrm>
            <a:off x="1187669" y="1881353"/>
            <a:ext cx="10573407" cy="126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597573" y="1813034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/>
              <a:t>SEP</a:t>
            </a:r>
          </a:p>
        </p:txBody>
      </p:sp>
      <p:sp>
        <p:nvSpPr>
          <p:cNvPr id="7" name="Rectangle 6"/>
          <p:cNvSpPr/>
          <p:nvPr/>
        </p:nvSpPr>
        <p:spPr>
          <a:xfrm>
            <a:off x="2649227" y="1807780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OCT</a:t>
            </a:r>
          </a:p>
        </p:txBody>
      </p:sp>
      <p:sp>
        <p:nvSpPr>
          <p:cNvPr id="8" name="Rectangle 7"/>
          <p:cNvSpPr/>
          <p:nvPr/>
        </p:nvSpPr>
        <p:spPr>
          <a:xfrm>
            <a:off x="3708968" y="1807779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NOV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9946" y="1807778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DEC</a:t>
            </a:r>
          </a:p>
        </p:txBody>
      </p:sp>
      <p:sp>
        <p:nvSpPr>
          <p:cNvPr id="10" name="Rectangle 9"/>
          <p:cNvSpPr/>
          <p:nvPr/>
        </p:nvSpPr>
        <p:spPr>
          <a:xfrm>
            <a:off x="8951760" y="1818287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AVR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996689" y="1818286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MAI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052934" y="1818282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JUI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11600" y="1807777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JAN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61902" y="1807776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/>
              <a:t>FEV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06831" y="1818288"/>
            <a:ext cx="483476" cy="28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MAR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35267" y="2585545"/>
            <a:ext cx="2594871" cy="37942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b="1" u="sng" dirty="0">
                <a:solidFill>
                  <a:schemeClr val="bg1"/>
                </a:solidFill>
              </a:rPr>
              <a:t>S’informer</a:t>
            </a:r>
          </a:p>
          <a:p>
            <a:pPr algn="ctr"/>
            <a:endParaRPr lang="fr-FR" sz="2000" dirty="0"/>
          </a:p>
          <a:p>
            <a:r>
              <a:rPr lang="fr-FR" sz="2000" dirty="0"/>
              <a:t>❏ Etat des lieux</a:t>
            </a:r>
          </a:p>
          <a:p>
            <a:endParaRPr lang="fr-FR" sz="2000" dirty="0"/>
          </a:p>
          <a:p>
            <a:r>
              <a:rPr lang="fr-FR" sz="2000" dirty="0"/>
              <a:t>❏ Informations sur les différentes spécialités de 1</a:t>
            </a:r>
            <a:r>
              <a:rPr lang="fr-FR" sz="2000" baseline="30000" dirty="0"/>
              <a:t>ère</a:t>
            </a:r>
            <a:r>
              <a:rPr lang="fr-FR" sz="2000" dirty="0"/>
              <a:t> </a:t>
            </a:r>
          </a:p>
          <a:p>
            <a:endParaRPr lang="fr-FR" sz="2000" dirty="0"/>
          </a:p>
          <a:p>
            <a:r>
              <a:rPr lang="fr-FR" sz="2000" dirty="0"/>
              <a:t>❏ Découverte de l’enseignement supérieur</a:t>
            </a:r>
          </a:p>
          <a:p>
            <a:pPr algn="ctr"/>
            <a:endParaRPr lang="fr-FR" sz="2000" dirty="0"/>
          </a:p>
        </p:txBody>
      </p:sp>
      <p:sp>
        <p:nvSpPr>
          <p:cNvPr id="17" name="Rectangle 16"/>
          <p:cNvSpPr/>
          <p:nvPr/>
        </p:nvSpPr>
        <p:spPr>
          <a:xfrm>
            <a:off x="5282182" y="2585545"/>
            <a:ext cx="2694436" cy="37942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b="1" u="sng" dirty="0"/>
              <a:t>Choisir</a:t>
            </a:r>
          </a:p>
          <a:p>
            <a:pPr algn="ctr"/>
            <a:endParaRPr lang="fr-FR" dirty="0"/>
          </a:p>
          <a:p>
            <a:r>
              <a:rPr lang="fr-FR" sz="2000" dirty="0"/>
              <a:t>❏ Choisir une orientation</a:t>
            </a:r>
          </a:p>
          <a:p>
            <a:endParaRPr lang="fr-FR" sz="2000" dirty="0"/>
          </a:p>
          <a:p>
            <a:r>
              <a:rPr lang="fr-FR" sz="2000" dirty="0"/>
              <a:t>❏ Demande Provisoire d’orientation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28661" y="2585545"/>
            <a:ext cx="2594871" cy="37942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b="1" u="sng" dirty="0"/>
              <a:t>S’orienter</a:t>
            </a:r>
          </a:p>
          <a:p>
            <a:pPr algn="ctr"/>
            <a:endParaRPr lang="fr-FR" dirty="0"/>
          </a:p>
          <a:p>
            <a:r>
              <a:rPr lang="fr-FR" sz="2000" dirty="0"/>
              <a:t>❏ Demande d’orientation</a:t>
            </a:r>
          </a:p>
          <a:p>
            <a:endParaRPr lang="fr-FR" sz="2000" dirty="0"/>
          </a:p>
          <a:p>
            <a:r>
              <a:rPr lang="fr-FR" sz="2000" dirty="0"/>
              <a:t>❏ Propositions du conseil de classe</a:t>
            </a:r>
          </a:p>
          <a:p>
            <a:endParaRPr lang="fr-FR" sz="2000" dirty="0"/>
          </a:p>
          <a:p>
            <a:r>
              <a:rPr lang="fr-FR" sz="2000" dirty="0"/>
              <a:t>❏ Affectations</a:t>
            </a:r>
          </a:p>
        </p:txBody>
      </p:sp>
    </p:spTree>
    <p:extLst>
      <p:ext uri="{BB962C8B-B14F-4D97-AF65-F5344CB8AC3E}">
        <p14:creationId xmlns:p14="http://schemas.microsoft.com/office/powerpoint/2010/main" val="99859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20312" y="821410"/>
            <a:ext cx="953145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          RESSOURCES ORIENTATION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457200" indent="-457200">
              <a:buFont typeface="Wingdings" charset="2"/>
              <a:buChar char="Ø"/>
            </a:pPr>
            <a:r>
              <a:rPr lang="fr-FR" sz="3200" dirty="0"/>
              <a:t>    Seconde 2019-2010</a:t>
            </a:r>
          </a:p>
          <a:p>
            <a:pPr marL="457200" indent="-457200">
              <a:buFont typeface="Wingdings" charset="2"/>
              <a:buChar char="Ø"/>
            </a:pPr>
            <a:endParaRPr lang="fr-FR" sz="3200" dirty="0"/>
          </a:p>
          <a:p>
            <a:pPr marL="457200" indent="-457200">
              <a:buFont typeface="Wingdings" charset="2"/>
              <a:buChar char="Ø"/>
            </a:pPr>
            <a:r>
              <a:rPr lang="fr-FR" sz="3200" dirty="0"/>
              <a:t>    Horizons 2021</a:t>
            </a:r>
          </a:p>
          <a:p>
            <a:pPr marL="457200" indent="-457200">
              <a:buFont typeface="Wingdings" charset="2"/>
              <a:buChar char="Ø"/>
            </a:pPr>
            <a:endParaRPr lang="fr-FR" sz="3200" dirty="0"/>
          </a:p>
          <a:p>
            <a:pPr marL="457200" indent="-457200">
              <a:buFont typeface="Wingdings" charset="2"/>
              <a:buChar char="Ø"/>
            </a:pPr>
            <a:r>
              <a:rPr lang="fr-FR" sz="3200" dirty="0"/>
              <a:t>    ONISEP</a:t>
            </a:r>
          </a:p>
          <a:p>
            <a:pPr marL="457200" indent="-457200">
              <a:buFont typeface="Wingdings" charset="2"/>
              <a:buChar char="Ø"/>
            </a:pPr>
            <a:endParaRPr lang="fr-FR" sz="3200" dirty="0"/>
          </a:p>
          <a:p>
            <a:pPr marL="457200" indent="-457200">
              <a:buFont typeface="Wingdings" charset="2"/>
              <a:buChar char="Ø"/>
            </a:pPr>
            <a:endParaRPr lang="fr-FR" sz="3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133" y="560045"/>
            <a:ext cx="1168400" cy="1209294"/>
          </a:xfrm>
          <a:prstGeom prst="rect">
            <a:avLst/>
          </a:prstGeom>
        </p:spPr>
      </p:pic>
      <p:pic>
        <p:nvPicPr>
          <p:cNvPr id="4" name="Imag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867" y="2954868"/>
            <a:ext cx="697200" cy="702734"/>
          </a:xfrm>
          <a:prstGeom prst="rect">
            <a:avLst/>
          </a:prstGeom>
        </p:spPr>
      </p:pic>
      <p:pic>
        <p:nvPicPr>
          <p:cNvPr id="5" name="Imag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867" y="3920068"/>
            <a:ext cx="697200" cy="70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7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35809" y="387458"/>
            <a:ext cx="959345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LIAISON FAMILLE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3200" dirty="0"/>
          </a:p>
          <a:p>
            <a:endParaRPr lang="fr-FR" sz="3200" dirty="0"/>
          </a:p>
          <a:p>
            <a:pPr marL="285750" indent="-285750">
              <a:buFont typeface="Wingdings" charset="2"/>
              <a:buChar char="Ø"/>
            </a:pPr>
            <a:r>
              <a:rPr lang="fr-FR" sz="3200" dirty="0"/>
              <a:t>	    Carnet de liaison </a:t>
            </a:r>
          </a:p>
          <a:p>
            <a:endParaRPr lang="fr-FR" sz="3200" dirty="0"/>
          </a:p>
          <a:p>
            <a:pPr marL="1657350" lvl="3" indent="-285750">
              <a:buFont typeface="Wingdings" charset="2"/>
              <a:buChar char="Ø"/>
            </a:pPr>
            <a:r>
              <a:rPr lang="fr-FR" sz="3200" dirty="0"/>
              <a:t>	    ENT Eclat </a:t>
            </a:r>
          </a:p>
          <a:p>
            <a:endParaRPr lang="fr-FR" sz="3200" dirty="0"/>
          </a:p>
          <a:p>
            <a:pPr marL="3028950" lvl="6" indent="-285750">
              <a:buFont typeface="Wingdings" charset="2"/>
              <a:buChar char="Ø"/>
            </a:pPr>
            <a:r>
              <a:rPr lang="fr-FR" sz="3200" dirty="0"/>
              <a:t>	    </a:t>
            </a:r>
            <a:r>
              <a:rPr lang="fr-FR" sz="3200" dirty="0" err="1"/>
              <a:t>Pronote</a:t>
            </a:r>
            <a:endParaRPr lang="fr-FR" sz="3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278" y="4558068"/>
            <a:ext cx="1073697" cy="101691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415" y="2258259"/>
            <a:ext cx="1476712" cy="118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9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2" y="195943"/>
            <a:ext cx="11359972" cy="6422571"/>
          </a:xfrm>
          <a:prstGeom prst="rect">
            <a:avLst/>
          </a:prstGeom>
        </p:spPr>
      </p:pic>
      <p:sp>
        <p:nvSpPr>
          <p:cNvPr id="4" name="Flèche vers la gauche 3"/>
          <p:cNvSpPr/>
          <p:nvPr/>
        </p:nvSpPr>
        <p:spPr>
          <a:xfrm rot="2379818">
            <a:off x="951125" y="886307"/>
            <a:ext cx="850930" cy="575540"/>
          </a:xfrm>
          <a:prstGeom prst="lef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79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85" y="580570"/>
            <a:ext cx="11321144" cy="5754915"/>
          </a:xfrm>
          <a:prstGeom prst="rect">
            <a:avLst/>
          </a:prstGeom>
        </p:spPr>
      </p:pic>
      <p:sp>
        <p:nvSpPr>
          <p:cNvPr id="4" name="Flèche vers la gauche 3"/>
          <p:cNvSpPr/>
          <p:nvPr/>
        </p:nvSpPr>
        <p:spPr>
          <a:xfrm rot="2379818">
            <a:off x="4136777" y="1314010"/>
            <a:ext cx="850930" cy="575540"/>
          </a:xfrm>
          <a:prstGeom prst="lef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95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29" y="0"/>
            <a:ext cx="11330214" cy="6473276"/>
          </a:xfrm>
          <a:prstGeom prst="rect">
            <a:avLst/>
          </a:prstGeom>
        </p:spPr>
      </p:pic>
      <p:sp>
        <p:nvSpPr>
          <p:cNvPr id="3" name="Flèche vers la gauche 2"/>
          <p:cNvSpPr/>
          <p:nvPr/>
        </p:nvSpPr>
        <p:spPr>
          <a:xfrm rot="2379818">
            <a:off x="3605835" y="709326"/>
            <a:ext cx="850930" cy="575540"/>
          </a:xfrm>
          <a:prstGeom prst="lef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29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35809" y="387458"/>
            <a:ext cx="959345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AIDER VOTRE ENFANT A REUSSIR</a:t>
            </a:r>
          </a:p>
          <a:p>
            <a:endParaRPr lang="fr-FR" dirty="0"/>
          </a:p>
          <a:p>
            <a:endParaRPr lang="fr-FR" dirty="0"/>
          </a:p>
          <a:p>
            <a:endParaRPr lang="fr-FR" sz="3200" dirty="0"/>
          </a:p>
          <a:p>
            <a:endParaRPr lang="fr-FR" sz="3200" dirty="0"/>
          </a:p>
          <a:p>
            <a:pPr marL="285750" indent="-285750">
              <a:buFont typeface="Wingdings" charset="2"/>
              <a:buChar char="Ø"/>
            </a:pPr>
            <a:r>
              <a:rPr lang="fr-FR" sz="3200" dirty="0"/>
              <a:t>	   Suivi de la scolarité (Résultats, Présence, Travail)</a:t>
            </a:r>
          </a:p>
          <a:p>
            <a:endParaRPr lang="fr-FR" sz="3200" dirty="0"/>
          </a:p>
          <a:p>
            <a:pPr marL="285750" indent="-285750">
              <a:buFont typeface="Wingdings" charset="2"/>
              <a:buChar char="Ø"/>
            </a:pPr>
            <a:r>
              <a:rPr lang="fr-FR" sz="3200" dirty="0"/>
              <a:t>	   Vigilance (Fatigue, Sommeil, Ecran)</a:t>
            </a:r>
          </a:p>
          <a:p>
            <a:endParaRPr lang="fr-FR" sz="3200" dirty="0"/>
          </a:p>
          <a:p>
            <a:pPr marL="285750" indent="-285750">
              <a:buFont typeface="Wingdings" charset="2"/>
              <a:buChar char="Ø"/>
            </a:pPr>
            <a:r>
              <a:rPr lang="fr-FR" sz="3200" dirty="0"/>
              <a:t>	   Ecoute (Orientation, Besoins, Questions)</a:t>
            </a:r>
          </a:p>
        </p:txBody>
      </p:sp>
    </p:spTree>
    <p:extLst>
      <p:ext uri="{BB962C8B-B14F-4D97-AF65-F5344CB8AC3E}">
        <p14:creationId xmlns:p14="http://schemas.microsoft.com/office/powerpoint/2010/main" val="133755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026" y="2046426"/>
            <a:ext cx="9361108" cy="2852737"/>
          </a:xfrm>
        </p:spPr>
        <p:txBody>
          <a:bodyPr>
            <a:normAutofit/>
          </a:bodyPr>
          <a:lstStyle/>
          <a:p>
            <a:r>
              <a:rPr lang="fr-FR" sz="8000" dirty="0"/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256637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35467"/>
            <a:ext cx="9894004" cy="6536267"/>
          </a:xfrm>
          <a:prstGeom prst="rect">
            <a:avLst/>
          </a:prstGeom>
        </p:spPr>
      </p:pic>
      <p:pic>
        <p:nvPicPr>
          <p:cNvPr id="3" name="Imag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5933" y="5740401"/>
            <a:ext cx="931333" cy="9313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20842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99" y="389466"/>
            <a:ext cx="10851203" cy="6129867"/>
          </a:xfrm>
          <a:prstGeom prst="rect">
            <a:avLst/>
          </a:prstGeom>
        </p:spPr>
      </p:pic>
      <p:pic>
        <p:nvPicPr>
          <p:cNvPr id="3" name="Imag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5933" y="5740401"/>
            <a:ext cx="931333" cy="9313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910963"/>
      </p:ext>
    </p:extLst>
  </p:cSld>
  <p:clrMapOvr>
    <a:masterClrMapping/>
  </p:clrMapOvr>
</p:sld>
</file>

<file path=ppt/theme/theme1.xml><?xml version="1.0" encoding="utf-8"?>
<a:theme xmlns:a="http://schemas.openxmlformats.org/drawingml/2006/main" name="Rogne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Rogner</Template>
  <TotalTime>1028</TotalTime>
  <Words>247</Words>
  <Application>Microsoft Macintosh PowerPoint</Application>
  <PresentationFormat>Grand écran</PresentationFormat>
  <Paragraphs>117</Paragraphs>
  <Slides>14</Slides>
  <Notes>0</Notes>
  <HiddenSlides>2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Calibri</vt:lpstr>
      <vt:lpstr>Franklin Gothic Book</vt:lpstr>
      <vt:lpstr>Wingdings</vt:lpstr>
      <vt:lpstr>Rogner</vt:lpstr>
      <vt:lpstr>Rentrée 2019-2020</vt:lpstr>
      <vt:lpstr>Présentation PowerPoint</vt:lpstr>
      <vt:lpstr>Les Tests de Seconde</vt:lpstr>
      <vt:lpstr>Calendrier Lycée Le Castel</vt:lpstr>
      <vt:lpstr>Calendrier Orientation Classe de Seconde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ATTENTION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valeriane germack</dc:creator>
  <cp:lastModifiedBy>valeriane germack</cp:lastModifiedBy>
  <cp:revision>38</cp:revision>
  <dcterms:created xsi:type="dcterms:W3CDTF">2019-08-16T20:31:57Z</dcterms:created>
  <dcterms:modified xsi:type="dcterms:W3CDTF">2020-08-25T11:08:33Z</dcterms:modified>
</cp:coreProperties>
</file>