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2" r:id="rId5"/>
    <p:sldId id="261" r:id="rId6"/>
    <p:sldId id="260" r:id="rId7"/>
    <p:sldId id="264" r:id="rId8"/>
    <p:sldId id="263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7"/>
    <p:restoredTop sz="94695"/>
  </p:normalViewPr>
  <p:slideViewPr>
    <p:cSldViewPr snapToGrid="0" snapToObjects="1">
      <p:cViewPr varScale="1">
        <p:scale>
          <a:sx n="85" d="100"/>
          <a:sy n="85" d="100"/>
        </p:scale>
        <p:origin x="20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01892-F6BE-E44E-BE88-297233994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Après la seconde</a:t>
            </a:r>
          </a:p>
        </p:txBody>
      </p:sp>
    </p:spTree>
    <p:extLst>
      <p:ext uri="{BB962C8B-B14F-4D97-AF65-F5344CB8AC3E}">
        <p14:creationId xmlns:p14="http://schemas.microsoft.com/office/powerpoint/2010/main" val="3146548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gnalisation droite 2">
            <a:extLst>
              <a:ext uri="{FF2B5EF4-FFF2-40B4-BE49-F238E27FC236}">
                <a16:creationId xmlns:a16="http://schemas.microsoft.com/office/drawing/2014/main" id="{082C369D-1E54-634A-A22E-9D539AA3AE42}"/>
              </a:ext>
            </a:extLst>
          </p:cNvPr>
          <p:cNvSpPr/>
          <p:nvPr/>
        </p:nvSpPr>
        <p:spPr>
          <a:xfrm>
            <a:off x="149901" y="179881"/>
            <a:ext cx="4916774" cy="734518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APRES LA SECONDE</a:t>
            </a:r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A513D480-968F-5A41-B29D-659354654925}"/>
              </a:ext>
            </a:extLst>
          </p:cNvPr>
          <p:cNvSpPr/>
          <p:nvPr/>
        </p:nvSpPr>
        <p:spPr>
          <a:xfrm>
            <a:off x="6398302" y="5726243"/>
            <a:ext cx="3552668" cy="816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SECONDE</a:t>
            </a:r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8A48E6FA-5343-5D40-B548-03FEBCED281C}"/>
              </a:ext>
            </a:extLst>
          </p:cNvPr>
          <p:cNvSpPr/>
          <p:nvPr/>
        </p:nvSpPr>
        <p:spPr>
          <a:xfrm>
            <a:off x="853191" y="5670030"/>
            <a:ext cx="3582649" cy="9293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SECONDE PROFESSIONNELLE</a:t>
            </a: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D703B09C-1054-0E4E-98B7-165C39749B10}"/>
              </a:ext>
            </a:extLst>
          </p:cNvPr>
          <p:cNvSpPr/>
          <p:nvPr/>
        </p:nvSpPr>
        <p:spPr>
          <a:xfrm>
            <a:off x="4659443" y="3734424"/>
            <a:ext cx="3477718" cy="92939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1ERE TECHNOLOGIQUE</a:t>
            </a:r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75B5A9A5-84D8-204A-A05E-EDFFCC489EBD}"/>
              </a:ext>
            </a:extLst>
          </p:cNvPr>
          <p:cNvSpPr/>
          <p:nvPr/>
        </p:nvSpPr>
        <p:spPr>
          <a:xfrm>
            <a:off x="8359515" y="3734424"/>
            <a:ext cx="3477718" cy="9293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1ERE GENERALE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B32C64C2-A52C-E241-8C53-57E9063A2401}"/>
              </a:ext>
            </a:extLst>
          </p:cNvPr>
          <p:cNvSpPr/>
          <p:nvPr/>
        </p:nvSpPr>
        <p:spPr>
          <a:xfrm>
            <a:off x="4659443" y="2627962"/>
            <a:ext cx="3477718" cy="92939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TERMINALE TECHNOLOGIQUE</a:t>
            </a:r>
          </a:p>
        </p:txBody>
      </p:sp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735FC3B8-D49B-AD49-A93E-D231E3FC3FF6}"/>
              </a:ext>
            </a:extLst>
          </p:cNvPr>
          <p:cNvSpPr/>
          <p:nvPr/>
        </p:nvSpPr>
        <p:spPr>
          <a:xfrm>
            <a:off x="8359515" y="2636393"/>
            <a:ext cx="3477718" cy="9293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TERMINALE GENERALE</a:t>
            </a:r>
          </a:p>
        </p:txBody>
      </p:sp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226467E5-5CF1-844B-A978-84695A1CB1B8}"/>
              </a:ext>
            </a:extLst>
          </p:cNvPr>
          <p:cNvSpPr/>
          <p:nvPr/>
        </p:nvSpPr>
        <p:spPr>
          <a:xfrm rot="10800000">
            <a:off x="4626963" y="5969833"/>
            <a:ext cx="1543987" cy="329783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DF6D08D3-3D0A-D245-8D6C-5A47CE99ED08}"/>
              </a:ext>
            </a:extLst>
          </p:cNvPr>
          <p:cNvSpPr/>
          <p:nvPr/>
        </p:nvSpPr>
        <p:spPr>
          <a:xfrm rot="16200000">
            <a:off x="6759314" y="5012649"/>
            <a:ext cx="757003" cy="364759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a droite 16">
            <a:extLst>
              <a:ext uri="{FF2B5EF4-FFF2-40B4-BE49-F238E27FC236}">
                <a16:creationId xmlns:a16="http://schemas.microsoft.com/office/drawing/2014/main" id="{00AD6F24-16E1-7740-B271-B7DE69E11AD2}"/>
              </a:ext>
            </a:extLst>
          </p:cNvPr>
          <p:cNvSpPr/>
          <p:nvPr/>
        </p:nvSpPr>
        <p:spPr>
          <a:xfrm rot="16200000">
            <a:off x="8755504" y="5012648"/>
            <a:ext cx="757003" cy="364759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>
            <a:extLst>
              <a:ext uri="{FF2B5EF4-FFF2-40B4-BE49-F238E27FC236}">
                <a16:creationId xmlns:a16="http://schemas.microsoft.com/office/drawing/2014/main" id="{AD4E4BA6-8732-384B-9FD1-CFEAD96861CF}"/>
              </a:ext>
            </a:extLst>
          </p:cNvPr>
          <p:cNvSpPr/>
          <p:nvPr/>
        </p:nvSpPr>
        <p:spPr>
          <a:xfrm>
            <a:off x="4659443" y="1521500"/>
            <a:ext cx="3477718" cy="92939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BAC TECHNOLOGIQUE</a:t>
            </a:r>
          </a:p>
        </p:txBody>
      </p:sp>
      <p:sp>
        <p:nvSpPr>
          <p:cNvPr id="19" name="Rectangle à coins arrondis 18">
            <a:extLst>
              <a:ext uri="{FF2B5EF4-FFF2-40B4-BE49-F238E27FC236}">
                <a16:creationId xmlns:a16="http://schemas.microsoft.com/office/drawing/2014/main" id="{A95C8ABE-558A-9647-8AF0-7AA999DE2B5C}"/>
              </a:ext>
            </a:extLst>
          </p:cNvPr>
          <p:cNvSpPr/>
          <p:nvPr/>
        </p:nvSpPr>
        <p:spPr>
          <a:xfrm>
            <a:off x="8359515" y="1538362"/>
            <a:ext cx="3477718" cy="9293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BAC GENERAL</a:t>
            </a:r>
          </a:p>
        </p:txBody>
      </p:sp>
      <p:sp>
        <p:nvSpPr>
          <p:cNvPr id="20" name="Rectangle à coins arrondis 19">
            <a:extLst>
              <a:ext uri="{FF2B5EF4-FFF2-40B4-BE49-F238E27FC236}">
                <a16:creationId xmlns:a16="http://schemas.microsoft.com/office/drawing/2014/main" id="{E36251B5-9A63-9D4C-9541-6382CC6A3B94}"/>
              </a:ext>
            </a:extLst>
          </p:cNvPr>
          <p:cNvSpPr/>
          <p:nvPr/>
        </p:nvSpPr>
        <p:spPr>
          <a:xfrm>
            <a:off x="958122" y="3715678"/>
            <a:ext cx="3477718" cy="9293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1ERE PROFESSIONNELLE</a:t>
            </a:r>
          </a:p>
        </p:txBody>
      </p:sp>
      <p:sp>
        <p:nvSpPr>
          <p:cNvPr id="21" name="Rectangle à coins arrondis 20">
            <a:extLst>
              <a:ext uri="{FF2B5EF4-FFF2-40B4-BE49-F238E27FC236}">
                <a16:creationId xmlns:a16="http://schemas.microsoft.com/office/drawing/2014/main" id="{843F56B2-42D2-EE4F-A956-748B48199A09}"/>
              </a:ext>
            </a:extLst>
          </p:cNvPr>
          <p:cNvSpPr/>
          <p:nvPr/>
        </p:nvSpPr>
        <p:spPr>
          <a:xfrm>
            <a:off x="958122" y="2627020"/>
            <a:ext cx="3477718" cy="9293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TERMINALE PROFESSIONNELLE</a:t>
            </a:r>
          </a:p>
        </p:txBody>
      </p:sp>
      <p:sp>
        <p:nvSpPr>
          <p:cNvPr id="22" name="Rectangle à coins arrondis 21">
            <a:extLst>
              <a:ext uri="{FF2B5EF4-FFF2-40B4-BE49-F238E27FC236}">
                <a16:creationId xmlns:a16="http://schemas.microsoft.com/office/drawing/2014/main" id="{8978564B-2606-CF48-B3AD-CF673414DEFB}"/>
              </a:ext>
            </a:extLst>
          </p:cNvPr>
          <p:cNvSpPr/>
          <p:nvPr/>
        </p:nvSpPr>
        <p:spPr>
          <a:xfrm>
            <a:off x="958122" y="1538362"/>
            <a:ext cx="3477718" cy="9293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BAC PROFESSIONNEL</a:t>
            </a:r>
          </a:p>
        </p:txBody>
      </p:sp>
      <p:sp>
        <p:nvSpPr>
          <p:cNvPr id="23" name="Flèche vers la droite 22">
            <a:extLst>
              <a:ext uri="{FF2B5EF4-FFF2-40B4-BE49-F238E27FC236}">
                <a16:creationId xmlns:a16="http://schemas.microsoft.com/office/drawing/2014/main" id="{33319CB8-BCA0-EA4C-9994-75B03A700F71}"/>
              </a:ext>
            </a:extLst>
          </p:cNvPr>
          <p:cNvSpPr/>
          <p:nvPr/>
        </p:nvSpPr>
        <p:spPr>
          <a:xfrm rot="16200000">
            <a:off x="2229786" y="5012649"/>
            <a:ext cx="757003" cy="36475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3E4E92E3-BFE0-624A-9F1C-93404DB06565}"/>
              </a:ext>
            </a:extLst>
          </p:cNvPr>
          <p:cNvSpPr/>
          <p:nvPr/>
        </p:nvSpPr>
        <p:spPr>
          <a:xfrm rot="12076094">
            <a:off x="3668584" y="5099670"/>
            <a:ext cx="2665558" cy="4169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16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gnalisation droite 2">
            <a:extLst>
              <a:ext uri="{FF2B5EF4-FFF2-40B4-BE49-F238E27FC236}">
                <a16:creationId xmlns:a16="http://schemas.microsoft.com/office/drawing/2014/main" id="{082C369D-1E54-634A-A22E-9D539AA3AE42}"/>
              </a:ext>
            </a:extLst>
          </p:cNvPr>
          <p:cNvSpPr/>
          <p:nvPr/>
        </p:nvSpPr>
        <p:spPr>
          <a:xfrm>
            <a:off x="149901" y="179881"/>
            <a:ext cx="4631960" cy="734518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BAC GENERAL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149125-215B-FC4E-A161-771D98189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53" y="1783830"/>
            <a:ext cx="10857470" cy="361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27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gnalisation droite 1">
            <a:extLst>
              <a:ext uri="{FF2B5EF4-FFF2-40B4-BE49-F238E27FC236}">
                <a16:creationId xmlns:a16="http://schemas.microsoft.com/office/drawing/2014/main" id="{13B94B29-D3BC-954D-8635-8E7A8EEDAE0E}"/>
              </a:ext>
            </a:extLst>
          </p:cNvPr>
          <p:cNvSpPr/>
          <p:nvPr/>
        </p:nvSpPr>
        <p:spPr>
          <a:xfrm>
            <a:off x="149901" y="179881"/>
            <a:ext cx="4631960" cy="734518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</a:rPr>
              <a:t>BAC GENERAL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4CB6CC-C88E-BD4D-9701-E264F1E44883}"/>
              </a:ext>
            </a:extLst>
          </p:cNvPr>
          <p:cNvSpPr txBox="1"/>
          <p:nvPr/>
        </p:nvSpPr>
        <p:spPr>
          <a:xfrm>
            <a:off x="1678900" y="1231824"/>
            <a:ext cx="9593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Enseignements de Spécialités 	3 x 4H en 1</a:t>
            </a:r>
            <a:r>
              <a:rPr lang="fr-FR" sz="2800" b="1" baseline="30000" dirty="0"/>
              <a:t>ère</a:t>
            </a:r>
            <a:r>
              <a:rPr lang="fr-FR" sz="2800" b="1" dirty="0"/>
              <a:t> </a:t>
            </a:r>
          </a:p>
          <a:p>
            <a:r>
              <a:rPr lang="fr-FR" sz="2800" b="1" dirty="0"/>
              <a:t>											2 x 6h en Terminale</a:t>
            </a:r>
          </a:p>
        </p:txBody>
      </p:sp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6A93E840-CE25-3448-8FB9-A40E9108BFBD}"/>
              </a:ext>
            </a:extLst>
          </p:cNvPr>
          <p:cNvSpPr/>
          <p:nvPr/>
        </p:nvSpPr>
        <p:spPr>
          <a:xfrm>
            <a:off x="809471" y="2700855"/>
            <a:ext cx="2593297" cy="67455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Arts</a:t>
            </a:r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98C66D0-3D35-454F-987E-0DB85741FEC9}"/>
              </a:ext>
            </a:extLst>
          </p:cNvPr>
          <p:cNvSpPr/>
          <p:nvPr/>
        </p:nvSpPr>
        <p:spPr>
          <a:xfrm>
            <a:off x="831953" y="5698896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H-Géo, géopolitique et sciences politiques</a:t>
            </a:r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E218FCD9-89BC-AA4C-A223-C68DCDAF03D4}"/>
              </a:ext>
            </a:extLst>
          </p:cNvPr>
          <p:cNvSpPr/>
          <p:nvPr/>
        </p:nvSpPr>
        <p:spPr>
          <a:xfrm>
            <a:off x="3665093" y="2902369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Humanités, littérature et philosophie</a:t>
            </a:r>
          </a:p>
        </p:txBody>
      </p:sp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D6700537-9B6D-C544-9961-CCCCFBB5EA6F}"/>
              </a:ext>
            </a:extLst>
          </p:cNvPr>
          <p:cNvSpPr/>
          <p:nvPr/>
        </p:nvSpPr>
        <p:spPr>
          <a:xfrm>
            <a:off x="6546948" y="5456418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Langues, Littératures et cultures étrangères</a:t>
            </a:r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6CBA1DF1-E249-C84E-9C4A-CF269CDAA7F8}"/>
              </a:ext>
            </a:extLst>
          </p:cNvPr>
          <p:cNvSpPr/>
          <p:nvPr/>
        </p:nvSpPr>
        <p:spPr>
          <a:xfrm>
            <a:off x="831953" y="4124925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Littérature, langues et cultures de l’Antiquité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9504C837-D954-9747-8D10-3EEDEDAD1222}"/>
              </a:ext>
            </a:extLst>
          </p:cNvPr>
          <p:cNvSpPr/>
          <p:nvPr/>
        </p:nvSpPr>
        <p:spPr>
          <a:xfrm>
            <a:off x="6546948" y="2605658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Mathématiques</a:t>
            </a:r>
          </a:p>
        </p:txBody>
      </p:sp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EB19B42F-DF14-6845-BD80-32D400C2BDC7}"/>
              </a:ext>
            </a:extLst>
          </p:cNvPr>
          <p:cNvSpPr/>
          <p:nvPr/>
        </p:nvSpPr>
        <p:spPr>
          <a:xfrm>
            <a:off x="6546948" y="4031038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Numérique et sciences informatiques</a:t>
            </a:r>
          </a:p>
        </p:txBody>
      </p:sp>
      <p:sp>
        <p:nvSpPr>
          <p:cNvPr id="11" name="Rectangle à coins arrondis 10">
            <a:extLst>
              <a:ext uri="{FF2B5EF4-FFF2-40B4-BE49-F238E27FC236}">
                <a16:creationId xmlns:a16="http://schemas.microsoft.com/office/drawing/2014/main" id="{166ABA20-3E57-0A4A-9739-F90CF22E27A6}"/>
              </a:ext>
            </a:extLst>
          </p:cNvPr>
          <p:cNvSpPr/>
          <p:nvPr/>
        </p:nvSpPr>
        <p:spPr>
          <a:xfrm>
            <a:off x="9428803" y="2902368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Physique-Chimie</a:t>
            </a:r>
          </a:p>
        </p:txBody>
      </p:sp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601C70CE-C750-454F-975B-46F6DABB37AF}"/>
              </a:ext>
            </a:extLst>
          </p:cNvPr>
          <p:cNvSpPr/>
          <p:nvPr/>
        </p:nvSpPr>
        <p:spPr>
          <a:xfrm>
            <a:off x="9380088" y="4415914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S.V.T</a:t>
            </a:r>
          </a:p>
        </p:txBody>
      </p:sp>
      <p:sp>
        <p:nvSpPr>
          <p:cNvPr id="13" name="Rectangle à coins arrondis 12">
            <a:extLst>
              <a:ext uri="{FF2B5EF4-FFF2-40B4-BE49-F238E27FC236}">
                <a16:creationId xmlns:a16="http://schemas.microsoft.com/office/drawing/2014/main" id="{1DB1BB4A-4956-C54B-9B79-57C8CF08DB37}"/>
              </a:ext>
            </a:extLst>
          </p:cNvPr>
          <p:cNvSpPr/>
          <p:nvPr/>
        </p:nvSpPr>
        <p:spPr>
          <a:xfrm>
            <a:off x="3665093" y="4411048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Sciences de l’Ingénieur</a:t>
            </a:r>
          </a:p>
        </p:txBody>
      </p:sp>
      <p:sp>
        <p:nvSpPr>
          <p:cNvPr id="14" name="Rectangle à coins arrondis 13">
            <a:extLst>
              <a:ext uri="{FF2B5EF4-FFF2-40B4-BE49-F238E27FC236}">
                <a16:creationId xmlns:a16="http://schemas.microsoft.com/office/drawing/2014/main" id="{D3EF9580-2530-0E45-B7E4-1B019546AAC9}"/>
              </a:ext>
            </a:extLst>
          </p:cNvPr>
          <p:cNvSpPr/>
          <p:nvPr/>
        </p:nvSpPr>
        <p:spPr>
          <a:xfrm>
            <a:off x="3665093" y="5919727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Sciences Economiques et sociales</a:t>
            </a:r>
          </a:p>
        </p:txBody>
      </p:sp>
      <p:sp>
        <p:nvSpPr>
          <p:cNvPr id="15" name="Rectangle à coins arrondis 14">
            <a:extLst>
              <a:ext uri="{FF2B5EF4-FFF2-40B4-BE49-F238E27FC236}">
                <a16:creationId xmlns:a16="http://schemas.microsoft.com/office/drawing/2014/main" id="{D33B77E2-7E92-D64A-868A-1DAFBC606AEC}"/>
              </a:ext>
            </a:extLst>
          </p:cNvPr>
          <p:cNvSpPr/>
          <p:nvPr/>
        </p:nvSpPr>
        <p:spPr>
          <a:xfrm>
            <a:off x="9428803" y="5929460"/>
            <a:ext cx="2593298" cy="8244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Biologie-Ecologie</a:t>
            </a:r>
          </a:p>
        </p:txBody>
      </p:sp>
      <p:sp>
        <p:nvSpPr>
          <p:cNvPr id="16" name="Rectangle à coins arrondis 15">
            <a:extLst>
              <a:ext uri="{FF2B5EF4-FFF2-40B4-BE49-F238E27FC236}">
                <a16:creationId xmlns:a16="http://schemas.microsoft.com/office/drawing/2014/main" id="{878DA2E5-ED34-BA45-BE86-B0DD174EF3F6}"/>
              </a:ext>
            </a:extLst>
          </p:cNvPr>
          <p:cNvSpPr/>
          <p:nvPr/>
        </p:nvSpPr>
        <p:spPr>
          <a:xfrm>
            <a:off x="796457" y="4400847"/>
            <a:ext cx="2593298" cy="8244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Arts plastiques</a:t>
            </a:r>
          </a:p>
        </p:txBody>
      </p:sp>
      <p:sp>
        <p:nvSpPr>
          <p:cNvPr id="17" name="Rectangle à coins arrondis 16">
            <a:extLst>
              <a:ext uri="{FF2B5EF4-FFF2-40B4-BE49-F238E27FC236}">
                <a16:creationId xmlns:a16="http://schemas.microsoft.com/office/drawing/2014/main" id="{C1569CD7-3CD2-6F4A-AF72-0185D9F1111F}"/>
              </a:ext>
            </a:extLst>
          </p:cNvPr>
          <p:cNvSpPr/>
          <p:nvPr/>
        </p:nvSpPr>
        <p:spPr>
          <a:xfrm>
            <a:off x="3653954" y="4075780"/>
            <a:ext cx="2593298" cy="8244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Cinéma-Audiovisuel</a:t>
            </a:r>
          </a:p>
        </p:txBody>
      </p:sp>
      <p:sp>
        <p:nvSpPr>
          <p:cNvPr id="20" name="Flèche vers la droite 19">
            <a:extLst>
              <a:ext uri="{FF2B5EF4-FFF2-40B4-BE49-F238E27FC236}">
                <a16:creationId xmlns:a16="http://schemas.microsoft.com/office/drawing/2014/main" id="{6977D040-4347-C54D-9A7F-B6A58AC47B4A}"/>
              </a:ext>
            </a:extLst>
          </p:cNvPr>
          <p:cNvSpPr/>
          <p:nvPr/>
        </p:nvSpPr>
        <p:spPr>
          <a:xfrm rot="5400000">
            <a:off x="1504914" y="3756885"/>
            <a:ext cx="890601" cy="237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vers la droite 20">
            <a:extLst>
              <a:ext uri="{FF2B5EF4-FFF2-40B4-BE49-F238E27FC236}">
                <a16:creationId xmlns:a16="http://schemas.microsoft.com/office/drawing/2014/main" id="{F0E9307E-809B-AA4F-89A1-7DD901EAF57F}"/>
              </a:ext>
            </a:extLst>
          </p:cNvPr>
          <p:cNvSpPr/>
          <p:nvPr/>
        </p:nvSpPr>
        <p:spPr>
          <a:xfrm rot="2667328">
            <a:off x="2818924" y="3605832"/>
            <a:ext cx="890601" cy="237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2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2" animBg="1"/>
      <p:bldP spid="17" grpId="2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68AC2F-B280-B042-A4E7-4FCDB4B9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620" y="266075"/>
            <a:ext cx="9601200" cy="1485900"/>
          </a:xfrm>
        </p:spPr>
        <p:txBody>
          <a:bodyPr/>
          <a:lstStyle/>
          <a:p>
            <a:r>
              <a:rPr lang="fr-FR" dirty="0"/>
              <a:t>PRESENTATION DES ENSEIGNEMENTS DE SPECIALITES</a:t>
            </a:r>
          </a:p>
        </p:txBody>
      </p:sp>
      <p:pic>
        <p:nvPicPr>
          <p:cNvPr id="4" name="Réforme du bac  quelles spécialités choisir  - Les conseils des Bons Profs.mp4">
            <a:hlinkClick r:id="" action="ppaction://media"/>
            <a:extLst>
              <a:ext uri="{FF2B5EF4-FFF2-40B4-BE49-F238E27FC236}">
                <a16:creationId xmlns:a16="http://schemas.microsoft.com/office/drawing/2014/main" id="{C7D852D2-B2B2-1344-B7FF-CD565412F62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6160" y="1751975"/>
            <a:ext cx="7597093" cy="42730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49042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gnalisation droite 2">
            <a:extLst>
              <a:ext uri="{FF2B5EF4-FFF2-40B4-BE49-F238E27FC236}">
                <a16:creationId xmlns:a16="http://schemas.microsoft.com/office/drawing/2014/main" id="{082C369D-1E54-634A-A22E-9D539AA3AE42}"/>
              </a:ext>
            </a:extLst>
          </p:cNvPr>
          <p:cNvSpPr/>
          <p:nvPr/>
        </p:nvSpPr>
        <p:spPr>
          <a:xfrm>
            <a:off x="149901" y="179881"/>
            <a:ext cx="4631960" cy="734518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BAC TECHNOLOGIQUE</a:t>
            </a:r>
          </a:p>
        </p:txBody>
      </p:sp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A08CF247-CAA6-AC48-99FC-820AC6F589A3}"/>
              </a:ext>
            </a:extLst>
          </p:cNvPr>
          <p:cNvSpPr/>
          <p:nvPr/>
        </p:nvSpPr>
        <p:spPr>
          <a:xfrm>
            <a:off x="1117600" y="1337733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STL</a:t>
            </a:r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6E49213A-7CD9-6C48-808D-F0ECB93FC4ED}"/>
              </a:ext>
            </a:extLst>
          </p:cNvPr>
          <p:cNvSpPr/>
          <p:nvPr/>
        </p:nvSpPr>
        <p:spPr>
          <a:xfrm>
            <a:off x="4781861" y="2302933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STMG</a:t>
            </a:r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2C0C90DB-04C3-E04A-9512-807097DA0536}"/>
              </a:ext>
            </a:extLst>
          </p:cNvPr>
          <p:cNvSpPr/>
          <p:nvPr/>
        </p:nvSpPr>
        <p:spPr>
          <a:xfrm>
            <a:off x="8446122" y="1337733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STHR</a:t>
            </a:r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33280256-B32A-A94A-A533-D923ADC6316F}"/>
              </a:ext>
            </a:extLst>
          </p:cNvPr>
          <p:cNvSpPr/>
          <p:nvPr/>
        </p:nvSpPr>
        <p:spPr>
          <a:xfrm>
            <a:off x="1117600" y="3251200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STAV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8118582D-73D9-D044-86C4-42A469FA9FB5}"/>
              </a:ext>
            </a:extLst>
          </p:cNvPr>
          <p:cNvSpPr/>
          <p:nvPr/>
        </p:nvSpPr>
        <p:spPr>
          <a:xfrm>
            <a:off x="1117600" y="5164667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ST2S</a:t>
            </a:r>
          </a:p>
        </p:txBody>
      </p:sp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E2459C2F-8FB2-9348-90DC-D596CFD550DE}"/>
              </a:ext>
            </a:extLst>
          </p:cNvPr>
          <p:cNvSpPr/>
          <p:nvPr/>
        </p:nvSpPr>
        <p:spPr>
          <a:xfrm>
            <a:off x="4781861" y="4334934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STD2A</a:t>
            </a:r>
          </a:p>
        </p:txBody>
      </p:sp>
      <p:sp>
        <p:nvSpPr>
          <p:cNvPr id="11" name="Rectangle à coins arrondis 10">
            <a:extLst>
              <a:ext uri="{FF2B5EF4-FFF2-40B4-BE49-F238E27FC236}">
                <a16:creationId xmlns:a16="http://schemas.microsoft.com/office/drawing/2014/main" id="{A7B1B998-C249-454B-9943-66FED998D9B4}"/>
              </a:ext>
            </a:extLst>
          </p:cNvPr>
          <p:cNvSpPr/>
          <p:nvPr/>
        </p:nvSpPr>
        <p:spPr>
          <a:xfrm>
            <a:off x="8446122" y="3251200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STI2D</a:t>
            </a:r>
          </a:p>
        </p:txBody>
      </p:sp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545095E4-B896-A54F-85F6-9CB21C774B85}"/>
              </a:ext>
            </a:extLst>
          </p:cNvPr>
          <p:cNvSpPr/>
          <p:nvPr/>
        </p:nvSpPr>
        <p:spPr>
          <a:xfrm>
            <a:off x="8446122" y="5164667"/>
            <a:ext cx="3335867" cy="128693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S2TMD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168B73-07E2-1C44-8A25-990BA71B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666" y="5642689"/>
            <a:ext cx="1138408" cy="10498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B2C151-0D5A-5147-A791-46ADD51A7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605" y="4978401"/>
            <a:ext cx="1135123" cy="10257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406E11-3DEC-5C45-8E2C-50CF47CA9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2605" y="2904067"/>
            <a:ext cx="1054100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7AE64C8-3D02-704B-8FB8-9F61965EF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974" y="1867060"/>
            <a:ext cx="1257371" cy="10370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15EECD7-C2ED-FD4B-80B8-C1DD8DB49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6866" y="1917665"/>
            <a:ext cx="1090084" cy="10900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CC4A287-D6B9-2142-852D-0212C0EDE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8666" y="3844754"/>
            <a:ext cx="1039283" cy="1039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0A5414B-4599-3D4E-9878-6919A7FBD3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06730" y="3844755"/>
            <a:ext cx="1130220" cy="10392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FD213B8-5336-0742-886A-413177CE6E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6866" y="5715594"/>
            <a:ext cx="1154690" cy="11424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876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C75342-D8BC-FB4D-B5B0-CD854F90D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1265765"/>
            <a:ext cx="10947012" cy="5050367"/>
          </a:xfrm>
          <a:prstGeom prst="rect">
            <a:avLst/>
          </a:prstGeom>
        </p:spPr>
      </p:pic>
      <p:sp>
        <p:nvSpPr>
          <p:cNvPr id="4" name="Signalisation droite 3">
            <a:extLst>
              <a:ext uri="{FF2B5EF4-FFF2-40B4-BE49-F238E27FC236}">
                <a16:creationId xmlns:a16="http://schemas.microsoft.com/office/drawing/2014/main" id="{03A219A1-DF48-A64F-9252-12B96FB791F5}"/>
              </a:ext>
            </a:extLst>
          </p:cNvPr>
          <p:cNvSpPr/>
          <p:nvPr/>
        </p:nvSpPr>
        <p:spPr>
          <a:xfrm>
            <a:off x="149901" y="179881"/>
            <a:ext cx="4631960" cy="734518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BAC TECHNOLOGIQUE</a:t>
            </a:r>
          </a:p>
        </p:txBody>
      </p:sp>
    </p:spTree>
    <p:extLst>
      <p:ext uri="{BB962C8B-B14F-4D97-AF65-F5344CB8AC3E}">
        <p14:creationId xmlns:p14="http://schemas.microsoft.com/office/powerpoint/2010/main" val="179078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gnalisation droite 1">
            <a:extLst>
              <a:ext uri="{FF2B5EF4-FFF2-40B4-BE49-F238E27FC236}">
                <a16:creationId xmlns:a16="http://schemas.microsoft.com/office/drawing/2014/main" id="{AD61CDB6-91A9-6F4D-9F4A-BF57AFBD3F4C}"/>
              </a:ext>
            </a:extLst>
          </p:cNvPr>
          <p:cNvSpPr/>
          <p:nvPr/>
        </p:nvSpPr>
        <p:spPr>
          <a:xfrm>
            <a:off x="149901" y="179881"/>
            <a:ext cx="3244463" cy="471283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Spécialité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4C0F23-DB43-7F47-B145-19F949063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2" y="901526"/>
            <a:ext cx="10163958" cy="23542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1D10C7-A95C-FA4D-AF43-B2B8AC510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82" y="3506180"/>
            <a:ext cx="10185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53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gnalisation droite 1">
            <a:extLst>
              <a:ext uri="{FF2B5EF4-FFF2-40B4-BE49-F238E27FC236}">
                <a16:creationId xmlns:a16="http://schemas.microsoft.com/office/drawing/2014/main" id="{AD61CDB6-91A9-6F4D-9F4A-BF57AFBD3F4C}"/>
              </a:ext>
            </a:extLst>
          </p:cNvPr>
          <p:cNvSpPr/>
          <p:nvPr/>
        </p:nvSpPr>
        <p:spPr>
          <a:xfrm>
            <a:off x="149901" y="179881"/>
            <a:ext cx="3244463" cy="471283"/>
          </a:xfrm>
          <a:prstGeom prst="homePlat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Spécialité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01BF54-DA84-444D-A381-640657D29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3823853"/>
            <a:ext cx="10845206" cy="2258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45EDC3-6DB1-D64A-B5B0-EF100EB7E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1402195"/>
            <a:ext cx="10844977" cy="201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3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664825-BF8E-7047-BB70-A11FC44D8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29" y="0"/>
            <a:ext cx="4918046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B23ADC-DCCF-2F42-8ABC-B450AE1F08DE}"/>
              </a:ext>
            </a:extLst>
          </p:cNvPr>
          <p:cNvSpPr txBox="1"/>
          <p:nvPr/>
        </p:nvSpPr>
        <p:spPr>
          <a:xfrm>
            <a:off x="6675619" y="1012954"/>
            <a:ext cx="47618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>
                <a:solidFill>
                  <a:schemeClr val="accent5">
                    <a:lumMod val="75000"/>
                  </a:schemeClr>
                </a:solidFill>
              </a:rPr>
              <a:t>A l’Université</a:t>
            </a:r>
          </a:p>
          <a:p>
            <a:endParaRPr lang="fr-FR" sz="2800" dirty="0"/>
          </a:p>
          <a:p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DEUST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fr-FR" sz="2800" dirty="0"/>
              <a:t> DUT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LICENCE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PACES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82375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343A08A-32EC-154D-A999-BCA16F85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516" y="50800"/>
            <a:ext cx="3911600" cy="68072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EBD6BD-F0F3-6544-B519-F9147BDCC357}"/>
              </a:ext>
            </a:extLst>
          </p:cNvPr>
          <p:cNvSpPr txBox="1"/>
          <p:nvPr/>
        </p:nvSpPr>
        <p:spPr>
          <a:xfrm>
            <a:off x="6550874" y="359131"/>
            <a:ext cx="47618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u="sng" dirty="0">
                <a:solidFill>
                  <a:schemeClr val="accent5">
                    <a:lumMod val="75000"/>
                  </a:schemeClr>
                </a:solidFill>
              </a:rPr>
              <a:t>Au lycée</a:t>
            </a:r>
          </a:p>
          <a:p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BTS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457200" indent="-457200">
              <a:buFont typeface="Wingdings" pitchFamily="2" charset="2"/>
              <a:buChar char="Ø"/>
            </a:pPr>
            <a:r>
              <a:rPr lang="fr-FR" sz="2800" dirty="0"/>
              <a:t> DNMADE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2800" dirty="0"/>
          </a:p>
          <a:p>
            <a:pPr marL="457200" indent="-457200">
              <a:buFont typeface="Wingdings" pitchFamily="2" charset="2"/>
              <a:buChar char="Ø"/>
            </a:pPr>
            <a:endParaRPr lang="fr-FR" sz="2800" dirty="0"/>
          </a:p>
          <a:p>
            <a:pPr algn="ctr"/>
            <a:r>
              <a:rPr lang="fr-FR" sz="2400" b="1" u="sng" dirty="0">
                <a:solidFill>
                  <a:schemeClr val="accent5">
                    <a:lumMod val="75000"/>
                  </a:schemeClr>
                </a:solidFill>
              </a:rPr>
              <a:t>Au Lycée Puis en Grande Ecole</a:t>
            </a:r>
          </a:p>
          <a:p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Classe Prépa Sciences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Classe Prépa Eco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Classe Prépa Lettres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BA61CB-C529-D94D-85AE-BE0F8514A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29" y="226738"/>
            <a:ext cx="729271" cy="625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EE6B0F-2082-0D45-9FB1-6C6B3EC34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57" y="292790"/>
            <a:ext cx="5152219" cy="61605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AA8969-C519-0146-ABCD-87DAC1614BD9}"/>
              </a:ext>
            </a:extLst>
          </p:cNvPr>
          <p:cNvSpPr txBox="1"/>
          <p:nvPr/>
        </p:nvSpPr>
        <p:spPr>
          <a:xfrm>
            <a:off x="7499389" y="1185532"/>
            <a:ext cx="41881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>
                <a:solidFill>
                  <a:schemeClr val="accent5">
                    <a:lumMod val="75000"/>
                  </a:schemeClr>
                </a:solidFill>
              </a:rPr>
              <a:t>En Ecole</a:t>
            </a:r>
          </a:p>
          <a:p>
            <a:endParaRPr lang="fr-FR" sz="2800" dirty="0"/>
          </a:p>
          <a:p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Ecoles privées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Divers domaines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800" dirty="0"/>
              <a:t>  Très sélectives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  <a:p>
            <a:pPr marL="285750" indent="-285750">
              <a:buFont typeface="Wingdings" pitchFamily="2" charset="2"/>
              <a:buChar char="Ø"/>
            </a:pPr>
            <a:endParaRPr lang="fr-FR" sz="2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BE59BF-4B0E-7B4F-BF0B-1EAC5CA2E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71" y="534057"/>
            <a:ext cx="668559" cy="536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44622"/>
      </p:ext>
    </p:extLst>
  </p:cSld>
  <p:clrMapOvr>
    <a:masterClrMapping/>
  </p:clrMapOvr>
</p:sld>
</file>

<file path=ppt/theme/theme1.xml><?xml version="1.0" encoding="utf-8"?>
<a:theme xmlns:a="http://schemas.openxmlformats.org/drawingml/2006/main" name="Rogn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Rognage</Template>
  <TotalTime>1227</TotalTime>
  <Words>167</Words>
  <Application>Microsoft Macintosh PowerPoint</Application>
  <PresentationFormat>Grand écran</PresentationFormat>
  <Paragraphs>76</Paragraphs>
  <Slides>12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Franklin Gothic Book</vt:lpstr>
      <vt:lpstr>Wingdings</vt:lpstr>
      <vt:lpstr>Rognage</vt:lpstr>
      <vt:lpstr>Après la seconde</vt:lpstr>
      <vt:lpstr>Présentation PowerPoint</vt:lpstr>
      <vt:lpstr>Présentation PowerPoint</vt:lpstr>
      <vt:lpstr>Présentation PowerPoint</vt:lpstr>
      <vt:lpstr>PRESENTATION DES ENSEIGNEMENTS DE SPECIALITES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valeriane germack</dc:creator>
  <cp:lastModifiedBy>valeriane germack</cp:lastModifiedBy>
  <cp:revision>21</cp:revision>
  <dcterms:created xsi:type="dcterms:W3CDTF">2019-12-04T20:36:26Z</dcterms:created>
  <dcterms:modified xsi:type="dcterms:W3CDTF">2021-12-08T18:37:12Z</dcterms:modified>
</cp:coreProperties>
</file>